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7" r:id="rId4"/>
    <p:sldId id="288" r:id="rId5"/>
    <p:sldId id="289" r:id="rId6"/>
    <p:sldId id="293" r:id="rId7"/>
    <p:sldId id="292" r:id="rId8"/>
    <p:sldId id="297" r:id="rId9"/>
    <p:sldId id="259" r:id="rId10"/>
    <p:sldId id="260" r:id="rId11"/>
    <p:sldId id="272" r:id="rId12"/>
    <p:sldId id="257" r:id="rId13"/>
    <p:sldId id="274" r:id="rId14"/>
    <p:sldId id="273" r:id="rId15"/>
    <p:sldId id="286" r:id="rId16"/>
    <p:sldId id="277" r:id="rId17"/>
    <p:sldId id="278" r:id="rId18"/>
    <p:sldId id="279" r:id="rId19"/>
    <p:sldId id="282" r:id="rId20"/>
    <p:sldId id="281" r:id="rId21"/>
    <p:sldId id="27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D'Ari" initials="PD" lastIdx="42" clrIdx="0">
    <p:extLst>
      <p:ext uri="{19B8F6BF-5375-455C-9EA6-DF929625EA0E}">
        <p15:presenceInfo xmlns:p15="http://schemas.microsoft.com/office/powerpoint/2012/main" userId="S-1-5-21-231363354-1701785364-1709204886-3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01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4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1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0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0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4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F0CD-1F7A-4426-947B-2F07A755EC70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7BE9-1ED4-4669-9BFA-25E71F0A9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ul.Dari@fc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0959" y="1835829"/>
            <a:ext cx="8326641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2016 Amendment to the </a:t>
            </a:r>
            <a:br>
              <a:rPr lang="en-US" dirty="0"/>
            </a:br>
            <a:r>
              <a:rPr lang="en-US" dirty="0"/>
              <a:t>Collocation Agreement for </a:t>
            </a:r>
            <a:br>
              <a:rPr lang="en-US" dirty="0"/>
            </a:br>
            <a:r>
              <a:rPr lang="en-US" dirty="0"/>
              <a:t>DAS and Small 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4842933"/>
            <a:ext cx="10925908" cy="1815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500" dirty="0"/>
              <a:t>Paul D’Ari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Senior Counsel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Competition and Infrastructure Policy Division</a:t>
            </a:r>
          </a:p>
          <a:p>
            <a:pPr>
              <a:spcBef>
                <a:spcPts val="0"/>
              </a:spcBef>
            </a:pPr>
            <a:r>
              <a:rPr lang="en-US" sz="3500" dirty="0">
                <a:hlinkClick r:id="rId2"/>
              </a:rPr>
              <a:t>Paul.Dari@fcc.gov</a:t>
            </a:r>
            <a:endParaRPr lang="en-US" sz="3500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864060"/>
            <a:ext cx="2294467" cy="233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7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7393"/>
            <a:ext cx="10515600" cy="7511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Original Collocation Agreement </a:t>
            </a:r>
            <a:r>
              <a:rPr lang="en-US" sz="4800" b="1" dirty="0">
                <a:latin typeface="Baskerville Old Face" panose="02020602080505020303" pitchFamily="18" charset="0"/>
              </a:rPr>
              <a:t>– </a:t>
            </a:r>
            <a:r>
              <a:rPr lang="en-US" sz="3600" b="1" dirty="0">
                <a:latin typeface="Baskerville Old Face" panose="02020602080505020303" pitchFamily="18" charset="0"/>
              </a:rPr>
              <a:t>Towers</a:t>
            </a:r>
            <a:r>
              <a:rPr lang="en-US" sz="4800" b="1" dirty="0">
                <a:latin typeface="Baskerville Old Face" panose="02020602080505020303" pitchFamily="18" charset="0"/>
              </a:rPr>
              <a:t>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9291"/>
            <a:ext cx="10515600" cy="4058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Baskerville Old Face" panose="02020602080505020303" pitchFamily="18" charset="0"/>
              </a:rPr>
              <a:t>Section 106 review of collocation on a tower is always required if:  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Antenna will substantially increase the size of the tower;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Underlying tower adversely affected historic properties;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Underlying Tower subject to pending environmental review; 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Complaint that the tower has an adverse effect.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15335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Original Collocation Agreement – Buildings and Non-Tower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715154"/>
            <a:ext cx="10515600" cy="4182005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Collocation on building/non-tower structure not subject to review unless the building or structure is:</a:t>
            </a:r>
            <a:endParaRPr lang="en-US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sz="2600" dirty="0" smtClean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Over 45 </a:t>
            </a:r>
            <a:r>
              <a:rPr lang="en-US" sz="2600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years old;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sz="2600" dirty="0" smtClean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Inside </a:t>
            </a:r>
            <a:r>
              <a:rPr lang="en-US" sz="2600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 district, or within 250 feet of historic district, and the antenna is visible from the ground level from within the historic district;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sz="2600" dirty="0" smtClean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</a:t>
            </a:r>
            <a:r>
              <a:rPr lang="en-US" sz="2600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 Landmark;	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sz="2600" dirty="0" smtClean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Listed </a:t>
            </a:r>
            <a:r>
              <a:rPr lang="en-US" sz="2600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 eligible for listing in National Register;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sz="2600" dirty="0" smtClean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FCC </a:t>
            </a:r>
            <a:r>
              <a:rPr lang="en-US" sz="2600" dirty="0">
                <a:latin typeface="Baskerville Old Face" panose="0202060208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has received a complaint about collocation alleging adverse effects. 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193"/>
            <a:ext cx="10515600" cy="10599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Infrastructure Report and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4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 the October 2014 Infrastructure Report and Order, the Commission adopted two limited exclusions from Section 106 review.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The Commission stated that there is room for additional streamlining and directed staff to work with ACHP and other stakeholders to develop a program alternative.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4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Collocation Agreement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Collocation Agreement was amended on August 3, 2015.</a:t>
            </a:r>
          </a:p>
          <a:p>
            <a:pPr lvl="0"/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Built upon two exclusions adopted in the October 2014 Infrastructure Report and Order.</a:t>
            </a:r>
            <a:endParaRPr lang="en-US" dirty="0"/>
          </a:p>
          <a:p>
            <a:pPr lvl="0"/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Significantly expanded exclusions for buildings and structures that are not historic, regardless of age.  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Adopted limited exclusions for buildings and structures that are historic or in or near historic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1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165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Outside of Historic Districts and not Historic Properties</a:t>
            </a:r>
            <a:r>
              <a:rPr lang="en-US" sz="4000" dirty="0">
                <a:latin typeface="Baskerville Old Face" panose="02020602080505020303" pitchFamily="18" charset="0"/>
              </a:rPr>
              <a:t/>
            </a:r>
            <a:br>
              <a:rPr lang="en-US" sz="4000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69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Exclusion for deployments on buildings and non-tower Structures, regardless of age (i.e., more than 45 years old), provided that: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Baskerville Old Face" panose="02020602080505020303" pitchFamily="18" charset="0"/>
              </a:rPr>
              <a:t>Building or structure is not historic;</a:t>
            </a:r>
          </a:p>
          <a:p>
            <a:pPr lvl="1"/>
            <a:endParaRPr lang="en-US" sz="2800" dirty="0">
              <a:latin typeface="Baskerville Old Face" panose="02020602080505020303" pitchFamily="18" charset="0"/>
            </a:endParaRPr>
          </a:p>
          <a:p>
            <a:pPr lvl="1"/>
            <a:r>
              <a:rPr lang="en-US" sz="2800" dirty="0">
                <a:latin typeface="Baskerville Old Face" panose="02020602080505020303" pitchFamily="18" charset="0"/>
              </a:rPr>
              <a:t>Building or structure not located in or near a historic district;</a:t>
            </a:r>
          </a:p>
          <a:p>
            <a:pPr lvl="1"/>
            <a:endParaRPr lang="en-US" sz="2800" dirty="0">
              <a:latin typeface="Baskerville Old Face" panose="02020602080505020303" pitchFamily="18" charset="0"/>
            </a:endParaRPr>
          </a:p>
          <a:p>
            <a:pPr lvl="1"/>
            <a:r>
              <a:rPr lang="en-US" sz="2800" dirty="0">
                <a:latin typeface="Baskerville Old Face" panose="02020602080505020303" pitchFamily="18" charset="0"/>
              </a:rPr>
              <a:t>Deployment meets specified size limits;</a:t>
            </a:r>
          </a:p>
          <a:p>
            <a:pPr lvl="1"/>
            <a:endParaRPr lang="en-US" sz="2800" dirty="0">
              <a:latin typeface="Baskerville Old Face" panose="02020602080505020303" pitchFamily="18" charset="0"/>
            </a:endParaRPr>
          </a:p>
          <a:p>
            <a:pPr lvl="1"/>
            <a:r>
              <a:rPr lang="en-US" sz="2800" dirty="0">
                <a:latin typeface="Baskerville Old Face" panose="02020602080505020303" pitchFamily="18" charset="0"/>
              </a:rPr>
              <a:t>Deployment causes no new ground disturbance;</a:t>
            </a:r>
          </a:p>
          <a:p>
            <a:pPr lvl="1"/>
            <a:endParaRPr lang="en-US" sz="2800" dirty="0">
              <a:latin typeface="Baskerville Old Face" panose="02020602080505020303" pitchFamily="18" charset="0"/>
            </a:endParaRPr>
          </a:p>
          <a:p>
            <a:pPr lvl="1"/>
            <a:r>
              <a:rPr lang="en-US" sz="2800" dirty="0">
                <a:latin typeface="Baskerville Old Face" panose="02020602080505020303" pitchFamily="18" charset="0"/>
              </a:rPr>
              <a:t>Commission has not received a notice that collocation will have an adverse effect on a historic property.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6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412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Collocations on Historic Properties and in Historic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9688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Exclusion for collocation on building or non-tower structure that is a historic property or in or near historic district, provided that: </a:t>
            </a:r>
          </a:p>
          <a:p>
            <a:pPr marL="0" lvl="0">
              <a:spcBef>
                <a:spcPts val="0"/>
              </a:spcBef>
            </a:pPr>
            <a:endParaRPr lang="en-US" sz="30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Property is not a National Historic Landmark; </a:t>
            </a:r>
          </a:p>
          <a:p>
            <a:pPr marL="457200" lvl="1">
              <a:spcBef>
                <a:spcPts val="0"/>
              </a:spcBef>
            </a:pPr>
            <a:endParaRPr lang="en-US" sz="30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Only one antenna on the building or structure that is no larger than 3 cubic feet;</a:t>
            </a:r>
          </a:p>
          <a:p>
            <a:pPr marL="457200" lvl="1">
              <a:spcBef>
                <a:spcPts val="0"/>
              </a:spcBef>
            </a:pPr>
            <a:endParaRPr lang="en-US" sz="30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Antenna is </a:t>
            </a:r>
            <a:r>
              <a:rPr lang="en-US" sz="3000" dirty="0" err="1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stealthed</a:t>
            </a: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 to complement building or structure;</a:t>
            </a:r>
          </a:p>
          <a:p>
            <a:pPr marL="457200" lvl="1">
              <a:spcBef>
                <a:spcPts val="0"/>
              </a:spcBef>
            </a:pPr>
            <a:endParaRPr lang="en-US" sz="30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No pre-existing antennas on building or structure;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0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8858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Collocations on Historic Properties and in Historic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1488"/>
            <a:ext cx="10515600" cy="3016779"/>
          </a:xfrm>
        </p:spPr>
        <p:txBody>
          <a:bodyPr/>
          <a:lstStyle/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Antenna’s associated equipment will not be visible from within the historic district or near the district; 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No new ground disturbance; and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Deployment will not damage historic materials when it is installed or removed.  </a:t>
            </a:r>
            <a:endParaRPr lang="en-US" sz="28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8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Collocations on Utility Structures in Historic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813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Collocations on utility poles or electric transmission towers located inside or near a historic district are excluded, provided that:</a:t>
            </a:r>
          </a:p>
          <a:p>
            <a:endParaRPr lang="en-US" sz="1100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2600" dirty="0" smtClean="0">
                <a:latin typeface="Baskerville Old Face" panose="02020602080505020303" pitchFamily="18" charset="0"/>
              </a:rPr>
              <a:t>Structure </a:t>
            </a:r>
            <a:r>
              <a:rPr lang="en-US" sz="2600" dirty="0">
                <a:latin typeface="Baskerville Old Face" panose="02020602080505020303" pitchFamily="18" charset="0"/>
              </a:rPr>
              <a:t>is not located on a National Historic Landmark;</a:t>
            </a:r>
          </a:p>
          <a:p>
            <a:pPr lvl="1"/>
            <a:endParaRPr lang="en-US" sz="1100" dirty="0">
              <a:latin typeface="Baskerville Old Face" panose="02020602080505020303" pitchFamily="18" charset="0"/>
            </a:endParaRPr>
          </a:p>
          <a:p>
            <a:pPr lvl="1"/>
            <a:r>
              <a:rPr lang="en-US" sz="2600" dirty="0">
                <a:latin typeface="Baskerville Old Face" panose="02020602080505020303" pitchFamily="18" charset="0"/>
              </a:rPr>
              <a:t>Antenna does not exceed three cubic feet in volume, with a cumulative limit of 6 cubic feet if there is more than one antenna on the structure;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2600" dirty="0">
                <a:latin typeface="Baskerville Old Face" panose="02020602080505020303" pitchFamily="18" charset="0"/>
              </a:rPr>
              <a:t>Antenna’s associated equipment on the structure does not cumulatively exceed 21 cubic feet in volume;</a:t>
            </a:r>
          </a:p>
          <a:p>
            <a:pPr lvl="1"/>
            <a:endParaRPr lang="en-US" sz="1000" dirty="0">
              <a:latin typeface="Baskerville Old Face" panose="02020602080505020303" pitchFamily="18" charset="0"/>
            </a:endParaRPr>
          </a:p>
          <a:p>
            <a:pPr lvl="1"/>
            <a:r>
              <a:rPr lang="en-US" sz="2600" dirty="0">
                <a:latin typeface="Baskerville Old Face" panose="02020602080505020303" pitchFamily="18" charset="0"/>
              </a:rPr>
              <a:t>No new ground disturbance.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462616"/>
            <a:ext cx="10515600" cy="811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Collocations on </a:t>
            </a:r>
            <a:r>
              <a:rPr lang="en-US" sz="36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Lighting Structures in Historic Districts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435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Collocations on a traffic light, light pole, lamp post, or other structure whose primary purpose is to provide public lighting that is located inside or near a historic district may be excluded, provided that:</a:t>
            </a:r>
          </a:p>
          <a:p>
            <a:pPr lvl="1"/>
            <a:endParaRPr lang="en-US" sz="11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  <a:latin typeface="Baskerville Old Face" panose="02020602080505020303" pitchFamily="18" charset="0"/>
              </a:rPr>
              <a:t>Antenna meets specified size limits;</a:t>
            </a:r>
          </a:p>
          <a:p>
            <a:pPr lvl="1"/>
            <a:endParaRPr lang="en-US" sz="1100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No new ground disturbance;</a:t>
            </a:r>
          </a:p>
          <a:p>
            <a:pPr lvl="1"/>
            <a:endParaRPr lang="en-US" sz="10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Provider finds that the structure is not a contributing or compatible element within the historic district, and SHPO concurs with this determination under a process in the agreement.</a:t>
            </a:r>
          </a:p>
          <a:p>
            <a:pPr marL="1130300" lvl="4" indent="0" defTabSz="981075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None/>
            </a:pPr>
            <a:endParaRPr lang="en-US" altLang="en-US" sz="1000" kern="0" dirty="0">
              <a:solidFill>
                <a:srgbClr val="000000"/>
              </a:solidFill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pPr marL="1130300" lvl="4" indent="0" defTabSz="981075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None/>
            </a:pPr>
            <a:r>
              <a:rPr lang="en-US" altLang="en-US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[Note:  This exclusion has not yet taken effect because it needs approval from the Office of Management and Budget under the Paperwork Reduction Act.]</a:t>
            </a:r>
            <a:endParaRPr lang="en-US" altLang="en-US" kern="0" dirty="0">
              <a:solidFill>
                <a:srgbClr val="FFFFFF"/>
              </a:solidFill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sz="1800" dirty="0">
              <a:solidFill>
                <a:prstClr val="black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0258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Collocations – Interior of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055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latin typeface="Baskerville Old Face" panose="02020602080505020303" pitchFamily="18" charset="0"/>
              </a:rPr>
              <a:t>Small antennas mounted in the interior of a building that is not </a:t>
            </a: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a National Historic Landmark, or listed in or eligible for listing in the National Register,</a:t>
            </a:r>
            <a:r>
              <a:rPr lang="en-US" sz="2600" dirty="0">
                <a:latin typeface="Baskerville Old Face" panose="02020602080505020303" pitchFamily="18" charset="0"/>
              </a:rPr>
              <a:t> are generally excluded from review, regardless of the building’s age or the antenna’s size, even if the building is located in </a:t>
            </a: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a historic district.  </a:t>
            </a:r>
          </a:p>
          <a:p>
            <a:pPr lvl="0"/>
            <a:r>
              <a:rPr lang="en-US" sz="2600" dirty="0">
                <a:latin typeface="Baskerville Old Face" panose="02020602080505020303" pitchFamily="18" charset="0"/>
              </a:rPr>
              <a:t>A small antenna mounted in the interior of a building that is listed in or eligible for listing in the National Register may be excluded from historic preservation review provided that it is not a National Historic Landmark and the deployment meets strict visibility limits.</a:t>
            </a:r>
          </a:p>
          <a:p>
            <a:r>
              <a:rPr lang="en-US" sz="2600" dirty="0">
                <a:latin typeface="Baskerville Old Face" panose="02020602080505020303" pitchFamily="18" charset="0"/>
              </a:rPr>
              <a:t>Installations in and on historic buildings must be completed in a way that does not damage historic materials, and permits removal without damaging historic materials.  </a:t>
            </a:r>
          </a:p>
          <a:p>
            <a:pPr lvl="1"/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1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9725"/>
            <a:ext cx="10515600" cy="8461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First Amendment to Collocation Agreement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2328"/>
            <a:ext cx="10515600" cy="371633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The original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Nationwide Programmatic Agreement for the Collocation of Wireless Antennas was </a:t>
            </a: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entered into by the FCC, Advisory Council, and NCSHPO on March 16, 2001.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 Applies to review of collocations of wireless antennas on existing towers, buildings, and other structures under Section 106.</a:t>
            </a:r>
          </a:p>
          <a:p>
            <a:pPr lvl="0"/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First Amendment to Collocation Agreement took effect on August 29,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191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Replacement of Facilities on Historic Properties or in Historic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1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Replacement of existing antennas on historic buildings or structures or near a historic districts are generally excluded from review, provided: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The replacement does not exceed the greater of:</a:t>
            </a:r>
          </a:p>
          <a:p>
            <a:pPr lvl="2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The size of the original antenna enclosure and associated equipment; or</a:t>
            </a:r>
          </a:p>
          <a:p>
            <a:pPr lvl="2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Specified volume limits.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Deployment meets restrictions on new ground disturbance.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9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3230"/>
            <a:ext cx="10925908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skerville Old Face" panose="02020602080505020303" pitchFamily="18" charset="0"/>
              </a:rPr>
              <a:t>First Amendment to the </a:t>
            </a:r>
            <a:br>
              <a:rPr lang="en-US" sz="4400" dirty="0">
                <a:latin typeface="Baskerville Old Face" panose="02020602080505020303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</a:rPr>
              <a:t>Nationwide Programmatic Agreement for the </a:t>
            </a:r>
            <a:br>
              <a:rPr lang="en-US" sz="4400" dirty="0">
                <a:latin typeface="Baskerville Old Face" panose="02020602080505020303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</a:rPr>
              <a:t>Collocation of Wireless Antennas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5451230"/>
            <a:ext cx="10925908" cy="14067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skerville Old Face" panose="02020602080505020303" pitchFamily="18" charset="0"/>
              </a:rPr>
              <a:t>QUESTIONS?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6" y="3598760"/>
            <a:ext cx="1835785" cy="1763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1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03" y="1744663"/>
            <a:ext cx="10515600" cy="4855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Rationale for Amending Collocation Agreement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3205692"/>
            <a:ext cx="10515600" cy="3110442"/>
          </a:xfrm>
        </p:spPr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Baskerville Old Face" panose="02020602080505020303" pitchFamily="18" charset="0"/>
              </a:rPr>
              <a:t>Wireless network landscape has changed since the original Collocation Agreement.</a:t>
            </a:r>
          </a:p>
          <a:p>
            <a:pPr lvl="1"/>
            <a:endParaRPr lang="en-US" sz="32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Baskerville Old Face" panose="02020602080505020303" pitchFamily="18" charset="0"/>
              </a:rPr>
              <a:t>Original agreement was reached </a:t>
            </a:r>
            <a:r>
              <a:rPr lang="en-US" sz="3200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at a time when antennas were huge and bolted to the top of enormous towers. </a:t>
            </a:r>
            <a:endParaRPr lang="en-US" sz="32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1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5" y="1651001"/>
            <a:ext cx="4318000" cy="49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ichaelC.Smith\AppData\Local\Microsoft\Windows\Temporary Internet Files\Content.Outlook\9H4UY09G\Washington-20130622-00039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5"/>
          <a:stretch>
            <a:fillRect/>
          </a:stretch>
        </p:blipFill>
        <p:spPr bwMode="auto">
          <a:xfrm>
            <a:off x="7433733" y="1646238"/>
            <a:ext cx="4308698" cy="49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439140"/>
            <a:ext cx="10664446" cy="7016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Baskerville Old Face" panose="02020602080505020303" pitchFamily="18" charset="0"/>
              </a:rPr>
              <a:t>Macrocells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0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4391"/>
            <a:ext cx="10515600" cy="62052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Rationale for Amending Collocation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9129"/>
            <a:ext cx="10515600" cy="40888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While </a:t>
            </a:r>
            <a:r>
              <a:rPr lang="en-US" kern="1400" dirty="0" err="1">
                <a:latin typeface="Baskerville Old Face" panose="02020602080505020303" pitchFamily="18" charset="0"/>
                <a:ea typeface="Times New Roman" panose="02020603050405020304" pitchFamily="18" charset="0"/>
              </a:rPr>
              <a:t>macrocell</a:t>
            </a:r>
            <a:r>
              <a:rPr lang="en-US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 deployment still exists and will continue to exist, there are now a variety of complementary and alternative technologies that are far less obtrusive. </a:t>
            </a:r>
            <a:br>
              <a:rPr lang="en-US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</a:br>
            <a:endParaRPr lang="en-US" kern="14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Distributed antenna system (DAS) networks and other small-cell systems use components that are a fraction of the size of </a:t>
            </a:r>
            <a:r>
              <a:rPr lang="en-US" kern="1400" dirty="0" err="1">
                <a:latin typeface="Baskerville Old Face" panose="02020602080505020303" pitchFamily="18" charset="0"/>
                <a:ea typeface="Times New Roman" panose="02020603050405020304" pitchFamily="18" charset="0"/>
              </a:rPr>
              <a:t>macrocell</a:t>
            </a:r>
            <a:r>
              <a:rPr lang="en-US" kern="14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 deployments. </a:t>
            </a:r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Antennas often placed on existing structures: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Power poles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Street lamps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Traffic signals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Existing buildings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0" y="1524000"/>
            <a:ext cx="1126231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093260"/>
            <a:ext cx="10515600" cy="5967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Typical Facilities on Utility Poles</a:t>
            </a:r>
          </a:p>
        </p:txBody>
      </p:sp>
    </p:spTree>
    <p:extLst>
      <p:ext uri="{BB962C8B-B14F-4D97-AF65-F5344CB8AC3E}">
        <p14:creationId xmlns:p14="http://schemas.microsoft.com/office/powerpoint/2010/main" val="393024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392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atin typeface="Baskerville Old Face" panose="02020602080505020303" pitchFamily="18" charset="0"/>
              </a:rPr>
              <a:t>Rationale for Amending Collocation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9024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endParaRPr lang="en-US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Next generation (5G) Broadband services depend upon densification – strategic placement of hundreds of thousands of DAS and small cell systems, frequently placed close together to ensure each cell is shared by a small number of users.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Small facilities are being deployed on historic properties and in historic districts, and these deployments will continue.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Facilities can be deployed </a:t>
            </a:r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utility poles, buildings, and other existing structures in or near historic districts </a:t>
            </a: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to facilitate broadband</a:t>
            </a:r>
            <a:r>
              <a:rPr lang="en-US" kern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with little or no impact on</a:t>
            </a:r>
            <a:r>
              <a:rPr lang="en-US" kern="1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Baskerville Old Face" panose="02020602080505020303" pitchFamily="18" charset="0"/>
              </a:rPr>
              <a:t>historic properties</a:t>
            </a:r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/>
            <a:endParaRPr lang="en-US" kern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599" y="1396999"/>
            <a:ext cx="5144324" cy="195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French Quarter </a:t>
            </a:r>
            <a:r>
              <a:rPr lang="en-US" sz="3600" b="1" dirty="0" smtClean="0">
                <a:latin typeface="Baskerville Old Face" panose="02020602080505020303" pitchFamily="18" charset="0"/>
              </a:rPr>
              <a:t/>
            </a:r>
            <a:br>
              <a:rPr lang="en-US" sz="3600" b="1" dirty="0" smtClean="0">
                <a:latin typeface="Baskerville Old Face" panose="02020602080505020303" pitchFamily="18" charset="0"/>
              </a:rPr>
            </a:br>
            <a:r>
              <a:rPr lang="en-US" sz="3600" b="1" dirty="0" smtClean="0">
                <a:latin typeface="Baskerville Old Face" panose="02020602080505020303" pitchFamily="18" charset="0"/>
              </a:rPr>
              <a:t>New </a:t>
            </a:r>
            <a:r>
              <a:rPr lang="en-US" sz="3600" b="1" dirty="0">
                <a:latin typeface="Baskerville Old Face" panose="02020602080505020303" pitchFamily="18" charset="0"/>
              </a:rPr>
              <a:t>Orleans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7" y="1244599"/>
            <a:ext cx="5262969" cy="540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6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Original Collocation Agreement </a:t>
            </a:r>
            <a:r>
              <a:rPr lang="en-US" sz="4800" b="1" dirty="0">
                <a:latin typeface="Baskerville Old Face" panose="02020602080505020303" pitchFamily="18" charset="0"/>
              </a:rPr>
              <a:t>– </a:t>
            </a:r>
            <a:r>
              <a:rPr lang="en-US" sz="3600" b="1" dirty="0">
                <a:latin typeface="Baskerville Old Face" panose="02020602080505020303" pitchFamily="18" charset="0"/>
              </a:rPr>
              <a:t>Towers</a:t>
            </a:r>
            <a:r>
              <a:rPr lang="en-US" sz="4800" b="1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Collocations on towers built before 2001 are largely excluded from Section 106 review.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Collocations on towers built after 2001 are largely excluded if the underlying tower went through Section 106 review.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Collocations on towers built after 2001 with no record of Section 106 compliance must be reviewed.  </a:t>
            </a:r>
          </a:p>
        </p:txBody>
      </p:sp>
    </p:spTree>
    <p:extLst>
      <p:ext uri="{BB962C8B-B14F-4D97-AF65-F5344CB8AC3E}">
        <p14:creationId xmlns:p14="http://schemas.microsoft.com/office/powerpoint/2010/main" val="38224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1136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Mincho</vt:lpstr>
      <vt:lpstr>ＭＳ Ｐゴシック</vt:lpstr>
      <vt:lpstr>Arial</vt:lpstr>
      <vt:lpstr>Baskerville Old Face</vt:lpstr>
      <vt:lpstr>Calibri</vt:lpstr>
      <vt:lpstr>Calibri Light</vt:lpstr>
      <vt:lpstr>Courier New</vt:lpstr>
      <vt:lpstr>Times New Roman</vt:lpstr>
      <vt:lpstr>Office Theme</vt:lpstr>
      <vt:lpstr>2016 Amendment to the  Collocation Agreement for  DAS and Small Cells</vt:lpstr>
      <vt:lpstr>First Amendment to Collocation Agreement</vt:lpstr>
      <vt:lpstr>Rationale for Amending Collocation Agreement</vt:lpstr>
      <vt:lpstr>Macrocells</vt:lpstr>
      <vt:lpstr>Rationale for Amending Collocation Agreement</vt:lpstr>
      <vt:lpstr>Typical Facilities on Utility Poles</vt:lpstr>
      <vt:lpstr>Rationale for Amending Collocation Agreement</vt:lpstr>
      <vt:lpstr>French Quarter  New Orleans</vt:lpstr>
      <vt:lpstr>Original Collocation Agreement – Towers </vt:lpstr>
      <vt:lpstr>Original Collocation Agreement – Towers </vt:lpstr>
      <vt:lpstr>Original Collocation Agreement – Buildings and Non-Tower Structures</vt:lpstr>
      <vt:lpstr>Infrastructure Report and Order</vt:lpstr>
      <vt:lpstr>Collocation Agreement Amendment</vt:lpstr>
      <vt:lpstr>Outside of Historic Districts and not Historic Properties </vt:lpstr>
      <vt:lpstr>Collocations on Historic Properties and in Historic Districts</vt:lpstr>
      <vt:lpstr>Collocations on Historic Properties and in Historic Districts</vt:lpstr>
      <vt:lpstr>Collocations on Utility Structures in Historic Districts</vt:lpstr>
      <vt:lpstr>Collocations on Lighting Structures in Historic Districts</vt:lpstr>
      <vt:lpstr>Collocations – Interior of Buildings</vt:lpstr>
      <vt:lpstr>Replacement of Facilities on Historic Properties or in Historic Districts</vt:lpstr>
      <vt:lpstr>First Amendment to the  Nationwide Programmatic Agreement for the  Collocation of Wireless Antennas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Amendment to the  Nationwide Programmatic Agreement for the  Collocation of Wireless Antennas</dc:title>
  <dc:creator>Jill Springer</dc:creator>
  <cp:lastModifiedBy>Cecilia Sulhoff</cp:lastModifiedBy>
  <cp:revision>113</cp:revision>
  <cp:lastPrinted>2017-01-25T18:35:32Z</cp:lastPrinted>
  <dcterms:created xsi:type="dcterms:W3CDTF">2016-08-22T17:26:47Z</dcterms:created>
  <dcterms:modified xsi:type="dcterms:W3CDTF">2017-06-06T22:44:19Z</dcterms:modified>
</cp:coreProperties>
</file>