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62" r:id="rId5"/>
    <p:sldId id="263" r:id="rId6"/>
    <p:sldId id="266" r:id="rId7"/>
    <p:sldId id="267" r:id="rId8"/>
    <p:sldId id="268" r:id="rId9"/>
    <p:sldId id="269" r:id="rId10"/>
    <p:sldId id="276"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85" d="100"/>
          <a:sy n="85" d="100"/>
        </p:scale>
        <p:origin x="72" y="27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5CBAB6-A375-4F11-BDAB-3C80F1927276}"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51889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CBAB6-A375-4F11-BDAB-3C80F1927276}"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129736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CBAB6-A375-4F11-BDAB-3C80F1927276}"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86063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CBAB6-A375-4F11-BDAB-3C80F1927276}"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284070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CBAB6-A375-4F11-BDAB-3C80F1927276}"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153423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CBAB6-A375-4F11-BDAB-3C80F1927276}"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255020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CBAB6-A375-4F11-BDAB-3C80F1927276}"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304657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CBAB6-A375-4F11-BDAB-3C80F1927276}"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371129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CBAB6-A375-4F11-BDAB-3C80F1927276}"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347521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CBAB6-A375-4F11-BDAB-3C80F1927276}"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35150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CBAB6-A375-4F11-BDAB-3C80F1927276}"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7357C-16F7-4F0A-808B-14A928154DE3}" type="slidenum">
              <a:rPr lang="en-US" smtClean="0"/>
              <a:t>‹#›</a:t>
            </a:fld>
            <a:endParaRPr lang="en-US"/>
          </a:p>
        </p:txBody>
      </p:sp>
    </p:spTree>
    <p:extLst>
      <p:ext uri="{BB962C8B-B14F-4D97-AF65-F5344CB8AC3E}">
        <p14:creationId xmlns:p14="http://schemas.microsoft.com/office/powerpoint/2010/main" val="46131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CBAB6-A375-4F11-BDAB-3C80F1927276}"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7357C-16F7-4F0A-808B-14A928154DE3}" type="slidenum">
              <a:rPr lang="en-US" smtClean="0"/>
              <a:t>‹#›</a:t>
            </a:fld>
            <a:endParaRPr lang="en-US"/>
          </a:p>
        </p:txBody>
      </p:sp>
    </p:spTree>
    <p:extLst>
      <p:ext uri="{BB962C8B-B14F-4D97-AF65-F5344CB8AC3E}">
        <p14:creationId xmlns:p14="http://schemas.microsoft.com/office/powerpoint/2010/main" val="403652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122363"/>
            <a:ext cx="10756900" cy="2052637"/>
          </a:xfrm>
        </p:spPr>
        <p:txBody>
          <a:bodyPr/>
          <a:lstStyle/>
          <a:p>
            <a:r>
              <a:rPr lang="en-US" dirty="0"/>
              <a:t>DAS/Small Cell and Rights-of-Way</a:t>
            </a:r>
          </a:p>
        </p:txBody>
      </p:sp>
      <p:sp>
        <p:nvSpPr>
          <p:cNvPr id="3" name="Subtitle 2"/>
          <p:cNvSpPr>
            <a:spLocks noGrp="1"/>
          </p:cNvSpPr>
          <p:nvPr>
            <p:ph type="subTitle" idx="1"/>
          </p:nvPr>
        </p:nvSpPr>
        <p:spPr>
          <a:xfrm>
            <a:off x="1524000" y="5062538"/>
            <a:ext cx="9144000" cy="1655762"/>
          </a:xfrm>
        </p:spPr>
        <p:txBody>
          <a:bodyPr/>
          <a:lstStyle/>
          <a:p>
            <a:r>
              <a:rPr lang="en-US" sz="2800" dirty="0"/>
              <a:t>Jill A. Springer</a:t>
            </a:r>
          </a:p>
          <a:p>
            <a:r>
              <a:rPr lang="en-US" sz="2800" dirty="0"/>
              <a:t>Deputy Federal Preservation Officer, FCC</a:t>
            </a:r>
          </a:p>
          <a:p>
            <a:endParaRPr lang="en-US" dirty="0"/>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01959" y="3110755"/>
            <a:ext cx="1788081" cy="1787768"/>
          </a:xfrm>
          <a:prstGeom prst="rect">
            <a:avLst/>
          </a:prstGeom>
          <a:noFill/>
          <a:ln>
            <a:noFill/>
          </a:ln>
        </p:spPr>
      </p:pic>
    </p:spTree>
    <p:extLst>
      <p:ext uri="{BB962C8B-B14F-4D97-AF65-F5344CB8AC3E}">
        <p14:creationId xmlns:p14="http://schemas.microsoft.com/office/powerpoint/2010/main" val="423590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122363"/>
            <a:ext cx="11036300" cy="1457551"/>
          </a:xfrm>
        </p:spPr>
        <p:txBody>
          <a:bodyPr/>
          <a:lstStyle/>
          <a:p>
            <a:r>
              <a:rPr lang="en-US" sz="3600" dirty="0">
                <a:latin typeface="+mn-lt"/>
              </a:rPr>
              <a:t>NEPA Requirements in Utility and Communications ROW</a:t>
            </a:r>
          </a:p>
        </p:txBody>
      </p:sp>
      <p:sp>
        <p:nvSpPr>
          <p:cNvPr id="3" name="Subtitle 2"/>
          <p:cNvSpPr>
            <a:spLocks noGrp="1"/>
          </p:cNvSpPr>
          <p:nvPr>
            <p:ph type="subTitle" idx="1"/>
          </p:nvPr>
        </p:nvSpPr>
        <p:spPr>
          <a:xfrm>
            <a:off x="685799" y="2722801"/>
            <a:ext cx="10675621" cy="3906599"/>
          </a:xfrm>
        </p:spPr>
        <p:txBody>
          <a:bodyPr>
            <a:normAutofit/>
          </a:bodyPr>
          <a:lstStyle/>
          <a:p>
            <a:pPr algn="l"/>
            <a:endParaRPr lang="en-US" sz="1000" dirty="0"/>
          </a:p>
          <a:p>
            <a:pPr algn="l"/>
            <a:r>
              <a:rPr lang="en-US" sz="2800" dirty="0"/>
              <a:t>Accordingly, the preparation of an Environmental Assessment for DAS/Small Cell deployments in ROW, including those on new or replacement poles, would generally not be required unless the proposed installation may affect historic properties protected by Section 106 or if the proposed installation would result in human exposure to RF emissions in excess of health and safety guidelines cited in Section 1.1307(b).  </a:t>
            </a:r>
          </a:p>
          <a:p>
            <a:endParaRPr lang="en-US" dirty="0"/>
          </a:p>
        </p:txBody>
      </p:sp>
    </p:spTree>
    <p:extLst>
      <p:ext uri="{BB962C8B-B14F-4D97-AF65-F5344CB8AC3E}">
        <p14:creationId xmlns:p14="http://schemas.microsoft.com/office/powerpoint/2010/main" val="360252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122363"/>
            <a:ext cx="10922000" cy="1430337"/>
          </a:xfrm>
        </p:spPr>
        <p:txBody>
          <a:bodyPr>
            <a:normAutofit/>
          </a:bodyPr>
          <a:lstStyle/>
          <a:p>
            <a:r>
              <a:rPr lang="en-US" sz="3600" dirty="0">
                <a:latin typeface="+mn-lt"/>
              </a:rPr>
              <a:t>NHPA Requirements in Utility and Communications ROW</a:t>
            </a:r>
          </a:p>
        </p:txBody>
      </p:sp>
      <p:sp>
        <p:nvSpPr>
          <p:cNvPr id="3" name="Subtitle 2"/>
          <p:cNvSpPr>
            <a:spLocks noGrp="1"/>
          </p:cNvSpPr>
          <p:nvPr>
            <p:ph type="subTitle" idx="1"/>
          </p:nvPr>
        </p:nvSpPr>
        <p:spPr>
          <a:xfrm>
            <a:off x="622300" y="2722801"/>
            <a:ext cx="10922000" cy="3817699"/>
          </a:xfrm>
        </p:spPr>
        <p:txBody>
          <a:bodyPr>
            <a:normAutofit/>
          </a:bodyPr>
          <a:lstStyle/>
          <a:p>
            <a:pPr algn="l"/>
            <a:r>
              <a:rPr lang="en-US" sz="2900" dirty="0"/>
              <a:t>NEW POLES FOR COMMUNICATION USE:</a:t>
            </a:r>
          </a:p>
          <a:p>
            <a:pPr marL="457200" indent="-457200" algn="l">
              <a:buFont typeface="Arial" panose="020B0604020202020204" pitchFamily="34" charset="0"/>
              <a:buChar char="•"/>
            </a:pPr>
            <a:r>
              <a:rPr lang="en-US" dirty="0"/>
              <a:t>NPA</a:t>
            </a:r>
            <a:r>
              <a:rPr lang="en-US" i="1" dirty="0"/>
              <a:t> </a:t>
            </a:r>
            <a:r>
              <a:rPr lang="en-US" dirty="0"/>
              <a:t>Section IIIE excludes from SHPO review the construction of a facility (tower or antenna) in or within 50’ of the outer boundary of a right-of-way designated by a Federal, State, local, or Tribal government for the location of communications towers or above-ground utility transmission or distribution lines and associated structures and equipment and in active use for such purposes, provided the facilities meet size criteria and are not located within the boundaries of a Historic Property.  </a:t>
            </a:r>
          </a:p>
          <a:p>
            <a:pPr marL="457200" indent="-457200" algn="l">
              <a:buFont typeface="Arial" panose="020B0604020202020204" pitchFamily="34" charset="0"/>
              <a:buChar char="•"/>
            </a:pPr>
            <a:r>
              <a:rPr lang="en-US" dirty="0"/>
              <a:t>Such </a:t>
            </a:r>
            <a:r>
              <a:rPr lang="en-US" i="1" dirty="0"/>
              <a:t>new facilities</a:t>
            </a:r>
            <a:r>
              <a:rPr lang="en-US" dirty="0"/>
              <a:t> still require full TCNS processing and Tribal participation.</a:t>
            </a:r>
          </a:p>
          <a:p>
            <a:endParaRPr lang="en-US" dirty="0"/>
          </a:p>
        </p:txBody>
      </p:sp>
    </p:spTree>
    <p:extLst>
      <p:ext uri="{BB962C8B-B14F-4D97-AF65-F5344CB8AC3E}">
        <p14:creationId xmlns:p14="http://schemas.microsoft.com/office/powerpoint/2010/main" val="347884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122363"/>
            <a:ext cx="10922000" cy="1430337"/>
          </a:xfrm>
        </p:spPr>
        <p:txBody>
          <a:bodyPr>
            <a:normAutofit/>
          </a:bodyPr>
          <a:lstStyle/>
          <a:p>
            <a:r>
              <a:rPr lang="en-US" sz="3600" dirty="0">
                <a:latin typeface="+mn-lt"/>
              </a:rPr>
              <a:t>NHPA Requirements in Utility and Communications ROW</a:t>
            </a:r>
          </a:p>
        </p:txBody>
      </p:sp>
      <p:sp>
        <p:nvSpPr>
          <p:cNvPr id="3" name="Subtitle 2"/>
          <p:cNvSpPr>
            <a:spLocks noGrp="1"/>
          </p:cNvSpPr>
          <p:nvPr>
            <p:ph type="subTitle" idx="1"/>
          </p:nvPr>
        </p:nvSpPr>
        <p:spPr>
          <a:xfrm>
            <a:off x="622300" y="2722801"/>
            <a:ext cx="10922000" cy="3817699"/>
          </a:xfrm>
        </p:spPr>
        <p:txBody>
          <a:bodyPr>
            <a:normAutofit/>
          </a:bodyPr>
          <a:lstStyle/>
          <a:p>
            <a:pPr algn="l"/>
            <a:r>
              <a:rPr lang="en-US" sz="2900" dirty="0"/>
              <a:t>DEPLOYMENTS ON EXISTING UTILITY OR COMMUNICATION POLES:</a:t>
            </a:r>
          </a:p>
          <a:p>
            <a:pPr algn="l"/>
            <a:r>
              <a:rPr lang="en-US" dirty="0"/>
              <a:t>The 2016 Collocation Amendment establishes that most proposed collocations (including associated equipment included in the definition of antenna in Stipulation I.A) may be mounted on </a:t>
            </a:r>
            <a:r>
              <a:rPr lang="en-US" i="1" dirty="0"/>
              <a:t>existing buildings and non-tower structures</a:t>
            </a:r>
            <a:r>
              <a:rPr lang="en-US" dirty="0"/>
              <a:t> without being reviewed through the Section 106 process (SHPO and TCNS process) provided they meet certain criteria identified in Stipulations V, VI and VII of the Amendment.  </a:t>
            </a:r>
          </a:p>
          <a:p>
            <a:pPr algn="l"/>
            <a:r>
              <a:rPr lang="en-US" dirty="0"/>
              <a:t>This includes deployments on utility poles and electric transmission towers that meet criteria established in Stipulation VII B, but does not include traffic control or public lighting structures inside or within 250’ of historic districts which are subject to the process established in Stipulation VII C. </a:t>
            </a:r>
          </a:p>
          <a:p>
            <a:pPr algn="l"/>
            <a:endParaRPr lang="en-US" sz="3400" dirty="0"/>
          </a:p>
        </p:txBody>
      </p:sp>
    </p:spTree>
    <p:extLst>
      <p:ext uri="{BB962C8B-B14F-4D97-AF65-F5344CB8AC3E}">
        <p14:creationId xmlns:p14="http://schemas.microsoft.com/office/powerpoint/2010/main" val="300419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122363"/>
            <a:ext cx="10922000" cy="1430337"/>
          </a:xfrm>
        </p:spPr>
        <p:txBody>
          <a:bodyPr>
            <a:normAutofit/>
          </a:bodyPr>
          <a:lstStyle/>
          <a:p>
            <a:r>
              <a:rPr lang="en-US" sz="3600" dirty="0">
                <a:latin typeface="+mn-lt"/>
              </a:rPr>
              <a:t>NHPA Requirements in Utility and Communications ROW</a:t>
            </a:r>
          </a:p>
        </p:txBody>
      </p:sp>
      <p:sp>
        <p:nvSpPr>
          <p:cNvPr id="3" name="Subtitle 2"/>
          <p:cNvSpPr>
            <a:spLocks noGrp="1"/>
          </p:cNvSpPr>
          <p:nvPr>
            <p:ph type="subTitle" idx="1"/>
          </p:nvPr>
        </p:nvSpPr>
        <p:spPr>
          <a:xfrm>
            <a:off x="622300" y="2722801"/>
            <a:ext cx="10922000" cy="3817699"/>
          </a:xfrm>
        </p:spPr>
        <p:txBody>
          <a:bodyPr>
            <a:normAutofit/>
          </a:bodyPr>
          <a:lstStyle/>
          <a:p>
            <a:pPr algn="l"/>
            <a:r>
              <a:rPr lang="en-US" sz="2900" dirty="0"/>
              <a:t>REPLACEMENT OF EXISTING UTILITY OR COMMUNICATION POLES:</a:t>
            </a:r>
          </a:p>
          <a:p>
            <a:pPr algn="l"/>
            <a:r>
              <a:rPr lang="en-US" dirty="0"/>
              <a:t>DAS/Small Cell deployments planned in conjunction with a routine pole replacement anticipated and undertaken by the utility provider or pole owner with </a:t>
            </a:r>
            <a:r>
              <a:rPr lang="en-US" b="1" dirty="0"/>
              <a:t>no expansion of ground disturbance</a:t>
            </a:r>
            <a:r>
              <a:rPr lang="en-US" dirty="0"/>
              <a:t> and </a:t>
            </a:r>
            <a:r>
              <a:rPr lang="en-US" b="1" dirty="0"/>
              <a:t>no substantial increase in size (as defined in Collocation Agreement)</a:t>
            </a:r>
            <a:r>
              <a:rPr lang="en-US" dirty="0"/>
              <a:t> are not generally subject to FCC NEPA or Section 106 reviews.  Contact FCC staff to confirm whether Tribal outreach is required and for guidance on replacements in historic districts.   </a:t>
            </a:r>
          </a:p>
          <a:p>
            <a:pPr algn="l"/>
            <a:r>
              <a:rPr lang="en-US" dirty="0"/>
              <a:t>If the deployment of the DAS/Small Cell equipment will require a substantially larger (taller or wider) utility or communications pole, or if the new pole requires a new or expanded area of ground disturbance, contact FCC staff for guidance.</a:t>
            </a:r>
          </a:p>
          <a:p>
            <a:pPr algn="l"/>
            <a:endParaRPr lang="en-US" dirty="0"/>
          </a:p>
          <a:p>
            <a:pPr algn="l"/>
            <a:endParaRPr lang="en-US" sz="3400" dirty="0"/>
          </a:p>
        </p:txBody>
      </p:sp>
    </p:spTree>
    <p:extLst>
      <p:ext uri="{BB962C8B-B14F-4D97-AF65-F5344CB8AC3E}">
        <p14:creationId xmlns:p14="http://schemas.microsoft.com/office/powerpoint/2010/main" val="334147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04937"/>
          </a:xfrm>
        </p:spPr>
        <p:txBody>
          <a:bodyPr/>
          <a:lstStyle/>
          <a:p>
            <a:r>
              <a:rPr lang="en-US" sz="3600" dirty="0">
                <a:latin typeface="+mn-lt"/>
              </a:rPr>
              <a:t>Deployments in Rights-of-Way (ROW)</a:t>
            </a:r>
          </a:p>
        </p:txBody>
      </p:sp>
      <p:sp>
        <p:nvSpPr>
          <p:cNvPr id="3" name="Subtitle 2"/>
          <p:cNvSpPr>
            <a:spLocks noGrp="1"/>
          </p:cNvSpPr>
          <p:nvPr>
            <p:ph type="subTitle" idx="1"/>
          </p:nvPr>
        </p:nvSpPr>
        <p:spPr>
          <a:xfrm>
            <a:off x="673100" y="2908300"/>
            <a:ext cx="10845800" cy="3746499"/>
          </a:xfrm>
        </p:spPr>
        <p:txBody>
          <a:bodyPr>
            <a:normAutofit/>
          </a:bodyPr>
          <a:lstStyle/>
          <a:p>
            <a:pPr algn="l"/>
            <a:r>
              <a:rPr lang="en-US" sz="2700" dirty="0"/>
              <a:t>The 2016 Collocation Amendment introduced many efficiencies beneficial to DAS and small cell deployments.  </a:t>
            </a:r>
          </a:p>
          <a:p>
            <a:pPr algn="l"/>
            <a:endParaRPr lang="en-US" sz="2700" dirty="0"/>
          </a:p>
          <a:p>
            <a:pPr algn="l"/>
            <a:r>
              <a:rPr lang="en-US" sz="2700" dirty="0"/>
              <a:t>The NPRM seeks input on further improvements specifically targeted to new (and anticipated) technology.</a:t>
            </a:r>
          </a:p>
          <a:p>
            <a:pPr algn="l"/>
            <a:endParaRPr lang="en-US" sz="2700" dirty="0"/>
          </a:p>
          <a:p>
            <a:pPr algn="l"/>
            <a:r>
              <a:rPr lang="en-US" sz="2700" dirty="0"/>
              <a:t>Such deployments are frequently proposed in established ROW</a:t>
            </a:r>
            <a:r>
              <a:rPr lang="en-US" sz="3200" dirty="0"/>
              <a:t>. </a:t>
            </a:r>
          </a:p>
          <a:p>
            <a:pPr algn="l"/>
            <a:endParaRPr lang="en-US" sz="2800" dirty="0"/>
          </a:p>
          <a:p>
            <a:pPr algn="l"/>
            <a:endParaRPr lang="en-US" sz="2800" dirty="0"/>
          </a:p>
        </p:txBody>
      </p:sp>
    </p:spTree>
    <p:extLst>
      <p:ext uri="{BB962C8B-B14F-4D97-AF65-F5344CB8AC3E}">
        <p14:creationId xmlns:p14="http://schemas.microsoft.com/office/powerpoint/2010/main" val="147961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04937"/>
          </a:xfrm>
        </p:spPr>
        <p:txBody>
          <a:bodyPr/>
          <a:lstStyle/>
          <a:p>
            <a:r>
              <a:rPr lang="en-US" sz="3600" dirty="0">
                <a:latin typeface="+mn-lt"/>
              </a:rPr>
              <a:t>Deployments in Rights-of-Way (ROW)</a:t>
            </a:r>
          </a:p>
        </p:txBody>
      </p:sp>
      <p:sp>
        <p:nvSpPr>
          <p:cNvPr id="3" name="Subtitle 2"/>
          <p:cNvSpPr>
            <a:spLocks noGrp="1"/>
          </p:cNvSpPr>
          <p:nvPr>
            <p:ph type="subTitle" idx="1"/>
          </p:nvPr>
        </p:nvSpPr>
        <p:spPr>
          <a:xfrm>
            <a:off x="673100" y="2882900"/>
            <a:ext cx="10845800" cy="3771900"/>
          </a:xfrm>
        </p:spPr>
        <p:txBody>
          <a:bodyPr>
            <a:normAutofit fontScale="85000" lnSpcReduction="10000"/>
          </a:bodyPr>
          <a:lstStyle/>
          <a:p>
            <a:pPr algn="l"/>
            <a:r>
              <a:rPr lang="en-US" sz="3200" dirty="0"/>
              <a:t>The NPA exclusions apply in actively used ROWs specifically designated for the </a:t>
            </a:r>
            <a:r>
              <a:rPr lang="en-US" sz="3200" i="1" dirty="0"/>
              <a:t>location of communications towers or above-ground utility transmission or distribution lines and associated structures and equipment</a:t>
            </a:r>
            <a:r>
              <a:rPr lang="en-US" sz="3200" dirty="0"/>
              <a:t>.</a:t>
            </a:r>
          </a:p>
          <a:p>
            <a:pPr algn="l"/>
            <a:endParaRPr lang="en-US" sz="3200" dirty="0"/>
          </a:p>
          <a:p>
            <a:pPr algn="l"/>
            <a:r>
              <a:rPr lang="en-US" sz="3200" dirty="0"/>
              <a:t>The 2015 Collocation Amendment, the NPA, and the 2014 Infrastructure Report and Order may be relevant to determining the environmental review requirements for projects proposed in ROW.</a:t>
            </a:r>
          </a:p>
          <a:p>
            <a:pPr algn="l"/>
            <a:endParaRPr lang="en-US" sz="3200" dirty="0"/>
          </a:p>
          <a:p>
            <a:pPr algn="l"/>
            <a:r>
              <a:rPr lang="en-US" sz="3200" dirty="0"/>
              <a:t>When in doubt, consult FCC staff about your specific project.  </a:t>
            </a:r>
          </a:p>
          <a:p>
            <a:pPr algn="l"/>
            <a:endParaRPr lang="en-US" sz="2800" dirty="0"/>
          </a:p>
          <a:p>
            <a:pPr algn="l"/>
            <a:endParaRPr lang="en-US" sz="2800" dirty="0"/>
          </a:p>
        </p:txBody>
      </p:sp>
    </p:spTree>
    <p:extLst>
      <p:ext uri="{BB962C8B-B14F-4D97-AF65-F5344CB8AC3E}">
        <p14:creationId xmlns:p14="http://schemas.microsoft.com/office/powerpoint/2010/main" val="181430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1829038"/>
            <a:ext cx="11087100" cy="5362575"/>
          </a:xfrm>
          <a:prstGeom prst="rect">
            <a:avLst/>
          </a:prstGeom>
        </p:spPr>
      </p:pic>
    </p:spTree>
    <p:extLst>
      <p:ext uri="{BB962C8B-B14F-4D97-AF65-F5344CB8AC3E}">
        <p14:creationId xmlns:p14="http://schemas.microsoft.com/office/powerpoint/2010/main" val="416219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47837"/>
          </a:xfrm>
        </p:spPr>
        <p:txBody>
          <a:bodyPr>
            <a:normAutofit/>
          </a:bodyPr>
          <a:lstStyle/>
          <a:p>
            <a:pPr algn="r"/>
            <a:r>
              <a:rPr lang="en-US" sz="4000" b="1" i="1" dirty="0">
                <a:latin typeface="+mn-lt"/>
              </a:rPr>
              <a:t>Wooden Electric Distribution Poles</a:t>
            </a:r>
          </a:p>
        </p:txBody>
      </p:sp>
      <p:sp>
        <p:nvSpPr>
          <p:cNvPr id="5" name="TextBox 4"/>
          <p:cNvSpPr txBox="1"/>
          <p:nvPr/>
        </p:nvSpPr>
        <p:spPr>
          <a:xfrm>
            <a:off x="3490862" y="2870200"/>
            <a:ext cx="8510638" cy="3416320"/>
          </a:xfrm>
          <a:prstGeom prst="rect">
            <a:avLst/>
          </a:prstGeom>
          <a:noFill/>
        </p:spPr>
        <p:txBody>
          <a:bodyPr wrap="square" rtlCol="0">
            <a:spAutoFit/>
          </a:bodyPr>
          <a:lstStyle/>
          <a:p>
            <a:r>
              <a:rPr lang="en-US" sz="3600" dirty="0"/>
              <a:t>Small Cell deployment on wooden utility pole with two antennas above the communications space, cabinet below the communications space connected to mobile communications network core with fiber-optic cable.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966862" cy="4818344"/>
          </a:xfrm>
          <a:prstGeom prst="rect">
            <a:avLst/>
          </a:prstGeom>
        </p:spPr>
      </p:pic>
    </p:spTree>
    <p:extLst>
      <p:ext uri="{BB962C8B-B14F-4D97-AF65-F5344CB8AC3E}">
        <p14:creationId xmlns:p14="http://schemas.microsoft.com/office/powerpoint/2010/main" val="111577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47837"/>
          </a:xfrm>
        </p:spPr>
        <p:txBody>
          <a:bodyPr>
            <a:normAutofit/>
          </a:bodyPr>
          <a:lstStyle/>
          <a:p>
            <a:pPr algn="r"/>
            <a:r>
              <a:rPr lang="en-US" sz="4000" b="1" i="1" dirty="0">
                <a:latin typeface="+mn-lt"/>
              </a:rPr>
              <a:t>Wooden Electric Distribution Poles</a:t>
            </a:r>
          </a:p>
        </p:txBody>
      </p:sp>
      <p:sp>
        <p:nvSpPr>
          <p:cNvPr id="5" name="TextBox 4"/>
          <p:cNvSpPr txBox="1"/>
          <p:nvPr/>
        </p:nvSpPr>
        <p:spPr>
          <a:xfrm>
            <a:off x="3320143" y="3512974"/>
            <a:ext cx="7797799" cy="1938992"/>
          </a:xfrm>
          <a:prstGeom prst="rect">
            <a:avLst/>
          </a:prstGeom>
          <a:noFill/>
        </p:spPr>
        <p:txBody>
          <a:bodyPr wrap="square" rtlCol="0">
            <a:spAutoFit/>
          </a:bodyPr>
          <a:lstStyle/>
          <a:p>
            <a:r>
              <a:rPr lang="en-US" sz="4000" dirty="0"/>
              <a:t>Small Cell deployment on wooden utility pole with antenna below the high voltage lines.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76" y="1646074"/>
            <a:ext cx="2824163" cy="4876800"/>
          </a:xfrm>
          <a:prstGeom prst="rect">
            <a:avLst/>
          </a:prstGeom>
        </p:spPr>
      </p:pic>
    </p:spTree>
    <p:extLst>
      <p:ext uri="{BB962C8B-B14F-4D97-AF65-F5344CB8AC3E}">
        <p14:creationId xmlns:p14="http://schemas.microsoft.com/office/powerpoint/2010/main" val="197204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10020300" cy="1747837"/>
          </a:xfrm>
        </p:spPr>
        <p:txBody>
          <a:bodyPr>
            <a:normAutofit/>
          </a:bodyPr>
          <a:lstStyle/>
          <a:p>
            <a:pPr algn="r"/>
            <a:r>
              <a:rPr lang="en-US" sz="4000" b="1" i="1" dirty="0">
                <a:latin typeface="+mn-lt"/>
              </a:rPr>
              <a:t>Wooden Electric Distribution Poles</a:t>
            </a:r>
          </a:p>
        </p:txBody>
      </p:sp>
      <p:sp>
        <p:nvSpPr>
          <p:cNvPr id="5" name="TextBox 4"/>
          <p:cNvSpPr txBox="1"/>
          <p:nvPr/>
        </p:nvSpPr>
        <p:spPr>
          <a:xfrm>
            <a:off x="3771900" y="3072348"/>
            <a:ext cx="8278585" cy="3170099"/>
          </a:xfrm>
          <a:prstGeom prst="rect">
            <a:avLst/>
          </a:prstGeom>
          <a:noFill/>
        </p:spPr>
        <p:txBody>
          <a:bodyPr wrap="square" rtlCol="0">
            <a:spAutoFit/>
          </a:bodyPr>
          <a:lstStyle/>
          <a:p>
            <a:r>
              <a:rPr lang="en-US" sz="4000" dirty="0"/>
              <a:t>Pole extensions are sometimes used to add antennas.  Wooden poles may rot at the top first, requiring companies to replace older poles with taller ones to fit small cells.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17" y="2193472"/>
            <a:ext cx="3274695" cy="4389120"/>
          </a:xfrm>
          <a:prstGeom prst="rect">
            <a:avLst/>
          </a:prstGeom>
        </p:spPr>
      </p:pic>
    </p:spTree>
    <p:extLst>
      <p:ext uri="{BB962C8B-B14F-4D97-AF65-F5344CB8AC3E}">
        <p14:creationId xmlns:p14="http://schemas.microsoft.com/office/powerpoint/2010/main" val="56365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10020300" cy="1747837"/>
          </a:xfrm>
        </p:spPr>
        <p:txBody>
          <a:bodyPr>
            <a:normAutofit/>
          </a:bodyPr>
          <a:lstStyle/>
          <a:p>
            <a:pPr algn="r"/>
            <a:r>
              <a:rPr lang="en-US" sz="4000" b="1" i="1" dirty="0">
                <a:latin typeface="+mn-lt"/>
              </a:rPr>
              <a:t>Hybrid Street Light Poles</a:t>
            </a:r>
          </a:p>
        </p:txBody>
      </p:sp>
      <p:sp>
        <p:nvSpPr>
          <p:cNvPr id="5" name="TextBox 4"/>
          <p:cNvSpPr txBox="1"/>
          <p:nvPr/>
        </p:nvSpPr>
        <p:spPr>
          <a:xfrm>
            <a:off x="3858986" y="3072348"/>
            <a:ext cx="8191499" cy="3539430"/>
          </a:xfrm>
          <a:prstGeom prst="rect">
            <a:avLst/>
          </a:prstGeom>
          <a:noFill/>
        </p:spPr>
        <p:txBody>
          <a:bodyPr wrap="square" rtlCol="0">
            <a:spAutoFit/>
          </a:bodyPr>
          <a:lstStyle/>
          <a:p>
            <a:r>
              <a:rPr lang="en-US" sz="4000" dirty="0"/>
              <a:t>Hybrid street lights can be designed with antennas.  </a:t>
            </a:r>
          </a:p>
          <a:p>
            <a:pPr marL="571500" indent="-571500">
              <a:buFont typeface="Arial" panose="020B0604020202020204" pitchFamily="34" charset="0"/>
              <a:buChar char="•"/>
            </a:pPr>
            <a:r>
              <a:rPr lang="en-US" sz="3600" dirty="0"/>
              <a:t>Require ROW permits.  </a:t>
            </a:r>
          </a:p>
          <a:p>
            <a:pPr marL="571500" indent="-571500">
              <a:buFont typeface="Arial" panose="020B0604020202020204" pitchFamily="34" charset="0"/>
              <a:buChar char="•"/>
            </a:pPr>
            <a:r>
              <a:rPr lang="en-US" sz="3600" dirty="0"/>
              <a:t>Power must be separated from the communications connection.  </a:t>
            </a:r>
          </a:p>
          <a:p>
            <a:pPr marL="571500" indent="-571500">
              <a:buFont typeface="Arial" panose="020B0604020202020204" pitchFamily="34" charset="0"/>
              <a:buChar char="•"/>
            </a:pPr>
            <a:r>
              <a:rPr lang="en-US" sz="3600" dirty="0"/>
              <a:t>Fiber optic cable underground.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1643423"/>
            <a:ext cx="2752725" cy="4876800"/>
          </a:xfrm>
          <a:prstGeom prst="rect">
            <a:avLst/>
          </a:prstGeom>
        </p:spPr>
      </p:pic>
    </p:spTree>
    <p:extLst>
      <p:ext uri="{BB962C8B-B14F-4D97-AF65-F5344CB8AC3E}">
        <p14:creationId xmlns:p14="http://schemas.microsoft.com/office/powerpoint/2010/main" val="126706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122363"/>
            <a:ext cx="11036300" cy="1457551"/>
          </a:xfrm>
        </p:spPr>
        <p:txBody>
          <a:bodyPr/>
          <a:lstStyle/>
          <a:p>
            <a:r>
              <a:rPr lang="en-US" sz="3600" dirty="0">
                <a:latin typeface="+mn-lt"/>
              </a:rPr>
              <a:t>NEPA Requirements in Utility and Communications ROW</a:t>
            </a:r>
          </a:p>
        </p:txBody>
      </p:sp>
      <p:sp>
        <p:nvSpPr>
          <p:cNvPr id="3" name="Subtitle 2"/>
          <p:cNvSpPr>
            <a:spLocks noGrp="1"/>
          </p:cNvSpPr>
          <p:nvPr>
            <p:ph type="subTitle" idx="1"/>
          </p:nvPr>
        </p:nvSpPr>
        <p:spPr>
          <a:xfrm>
            <a:off x="726439" y="2892902"/>
            <a:ext cx="10675621" cy="3906599"/>
          </a:xfrm>
        </p:spPr>
        <p:txBody>
          <a:bodyPr>
            <a:normAutofit fontScale="92500" lnSpcReduction="20000"/>
          </a:bodyPr>
          <a:lstStyle/>
          <a:p>
            <a:pPr algn="l"/>
            <a:r>
              <a:rPr lang="en-US" sz="3000" dirty="0"/>
              <a:t>FCC’s 2014 </a:t>
            </a:r>
            <a:r>
              <a:rPr lang="en-US" sz="3000" i="1" dirty="0"/>
              <a:t>Report and Order </a:t>
            </a:r>
            <a:r>
              <a:rPr lang="en-US" sz="3000" dirty="0"/>
              <a:t>III.B.3 found that “certain wireless facilities deployed in above-ground utility and communications rights-of-way…will not individually or cumulatively have a significant effect on the environment.”  </a:t>
            </a:r>
          </a:p>
          <a:p>
            <a:pPr algn="l"/>
            <a:endParaRPr lang="en-US" sz="1200" dirty="0"/>
          </a:p>
          <a:p>
            <a:pPr algn="l"/>
            <a:r>
              <a:rPr lang="en-US" sz="3000" dirty="0"/>
              <a:t>The construction of wireless facilities in ROW designated and actively used by a Federal, State, local, or Tribal government for communications towers, above-ground utility transmission or distribution lines or any associated structures and equipment is categorically excluded from NEPA review if the wireless facilities meet size/volume limits and ground disturbance restrictions, as well as additional criteria outlined in Section 1.1306(c).</a:t>
            </a:r>
          </a:p>
          <a:p>
            <a:endParaRPr lang="en-US" dirty="0"/>
          </a:p>
        </p:txBody>
      </p:sp>
    </p:spTree>
    <p:extLst>
      <p:ext uri="{BB962C8B-B14F-4D97-AF65-F5344CB8AC3E}">
        <p14:creationId xmlns:p14="http://schemas.microsoft.com/office/powerpoint/2010/main" val="389462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801</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DAS/Small Cell and Rights-of-Way</vt:lpstr>
      <vt:lpstr>Deployments in Rights-of-Way (ROW)</vt:lpstr>
      <vt:lpstr>Deployments in Rights-of-Way (ROW)</vt:lpstr>
      <vt:lpstr>PowerPoint Presentation</vt:lpstr>
      <vt:lpstr>Wooden Electric Distribution Poles</vt:lpstr>
      <vt:lpstr>Wooden Electric Distribution Poles</vt:lpstr>
      <vt:lpstr>Wooden Electric Distribution Poles</vt:lpstr>
      <vt:lpstr>Hybrid Street Light Poles</vt:lpstr>
      <vt:lpstr>NEPA Requirements in Utility and Communications ROW</vt:lpstr>
      <vt:lpstr>NEPA Requirements in Utility and Communications ROW</vt:lpstr>
      <vt:lpstr>NHPA Requirements in Utility and Communications ROW</vt:lpstr>
      <vt:lpstr>NHPA Requirements in Utility and Communications ROW</vt:lpstr>
      <vt:lpstr>NHPA Requirements in Utility and Communications ROW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Springer</dc:creator>
  <cp:lastModifiedBy>Cecilia Sulhoff</cp:lastModifiedBy>
  <cp:revision>30</cp:revision>
  <dcterms:created xsi:type="dcterms:W3CDTF">2017-05-17T15:56:29Z</dcterms:created>
  <dcterms:modified xsi:type="dcterms:W3CDTF">2017-06-06T22:56:04Z</dcterms:modified>
</cp:coreProperties>
</file>